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9.01.2022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9.01.2022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9.01.2022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9.01.2022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9.01.2022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9.01.2022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9.01.2022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9.01.2022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9.01.2022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9.01.2022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9.01.2022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9.01.2022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OKULLARDAKİ DEZAVANTAJLI VE RİSK ALTINDAKİ ÇOCUKLAR</a:t>
            </a:r>
            <a:endParaRPr lang="tr-T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79512" y="404664"/>
            <a:ext cx="8424936" cy="1754326"/>
          </a:xfrm>
          <a:prstGeom prst="rect">
            <a:avLst/>
          </a:prstGeom>
        </p:spPr>
        <p:txBody>
          <a:bodyPr wrap="square">
            <a:spAutoFit/>
          </a:bodyPr>
          <a:lstStyle/>
          <a:p>
            <a:r>
              <a:rPr lang="tr-TR" dirty="0" smtClean="0"/>
              <a:t>Son yıllarda gelişmekte olan ülkelerde daha yoğun olmak üzere risk altındaki ya da dezavantajlı çocuklar tanımlamasına uyan çocukların sayısı artmaktadır. Gelişimin temel kurallarından biri her çocuk yaşının gerektirdiği yaşamı yaşamalıdır. Ancak risk altındaki ya da dezavantajlı çocuklarda bunun gerçekleşmediği görülmektedir. Oyun çağındaki çocuğun oyun oynaması, okul çağındaki çocuğun okula gitmesi gerekirken bu çocukların yaşamlarını başka şekilde, gelişimlerini engelleyen boyutlarda geçirdikleri görülmektedir.</a:t>
            </a:r>
            <a:endParaRPr lang="tr-TR" dirty="0"/>
          </a:p>
        </p:txBody>
      </p:sp>
      <p:sp>
        <p:nvSpPr>
          <p:cNvPr id="5" name="4 Dikdörtgen"/>
          <p:cNvSpPr/>
          <p:nvPr/>
        </p:nvSpPr>
        <p:spPr>
          <a:xfrm>
            <a:off x="683568" y="2996953"/>
            <a:ext cx="6174432" cy="369332"/>
          </a:xfrm>
          <a:prstGeom prst="rect">
            <a:avLst/>
          </a:prstGeom>
        </p:spPr>
        <p:txBody>
          <a:bodyPr wrap="square">
            <a:spAutoFit/>
          </a:bodyPr>
          <a:lstStyle/>
          <a:p>
            <a:r>
              <a:rPr lang="tr-TR" b="1" dirty="0" smtClean="0"/>
              <a:t>DEZAVANTAJLI VE RİSK ALTINDAKİ ÇOCUKLAR KİMLERDİR?</a:t>
            </a:r>
            <a:endParaRPr lang="tr-TR" b="1" dirty="0"/>
          </a:p>
        </p:txBody>
      </p:sp>
      <p:sp>
        <p:nvSpPr>
          <p:cNvPr id="6" name="5 Dikdörtgen"/>
          <p:cNvSpPr/>
          <p:nvPr/>
        </p:nvSpPr>
        <p:spPr>
          <a:xfrm>
            <a:off x="323528" y="3244334"/>
            <a:ext cx="6284895" cy="2585323"/>
          </a:xfrm>
          <a:prstGeom prst="rect">
            <a:avLst/>
          </a:prstGeom>
        </p:spPr>
        <p:txBody>
          <a:bodyPr wrap="square">
            <a:spAutoFit/>
          </a:bodyPr>
          <a:lstStyle/>
          <a:p>
            <a:pPr marL="342900" indent="-342900">
              <a:buAutoNum type="arabicPeriod"/>
            </a:pPr>
            <a:r>
              <a:rPr lang="tr-TR" dirty="0" smtClean="0"/>
              <a:t>Sokak çocukları</a:t>
            </a:r>
          </a:p>
          <a:p>
            <a:pPr marL="342900" indent="-342900">
              <a:buAutoNum type="arabicPeriod"/>
            </a:pPr>
            <a:r>
              <a:rPr lang="tr-TR" dirty="0" smtClean="0"/>
              <a:t> Suça </a:t>
            </a:r>
            <a:r>
              <a:rPr lang="tr-TR" dirty="0" smtClean="0"/>
              <a:t>itilen </a:t>
            </a:r>
            <a:r>
              <a:rPr lang="tr-TR" dirty="0" smtClean="0"/>
              <a:t>çocuklar</a:t>
            </a:r>
          </a:p>
          <a:p>
            <a:pPr marL="342900" indent="-342900">
              <a:buAutoNum type="arabicPeriod"/>
            </a:pPr>
            <a:r>
              <a:rPr lang="tr-TR" dirty="0" smtClean="0"/>
              <a:t>3. Çalışan </a:t>
            </a:r>
            <a:r>
              <a:rPr lang="tr-TR" dirty="0" smtClean="0"/>
              <a:t>çocuklar</a:t>
            </a:r>
            <a:endParaRPr lang="tr-TR" dirty="0" smtClean="0"/>
          </a:p>
          <a:p>
            <a:pPr marL="342900" indent="-342900">
              <a:buAutoNum type="arabicPeriod"/>
            </a:pPr>
            <a:r>
              <a:rPr lang="tr-TR" dirty="0" smtClean="0"/>
              <a:t> </a:t>
            </a:r>
            <a:r>
              <a:rPr lang="tr-TR" dirty="0" smtClean="0"/>
              <a:t>4. İstismara maruz kalan çocuklar </a:t>
            </a:r>
            <a:endParaRPr lang="tr-TR" dirty="0" smtClean="0"/>
          </a:p>
          <a:p>
            <a:pPr marL="342900" indent="-342900">
              <a:buAutoNum type="arabicPeriod"/>
            </a:pPr>
            <a:r>
              <a:rPr lang="tr-TR" dirty="0" smtClean="0"/>
              <a:t>5</a:t>
            </a:r>
            <a:r>
              <a:rPr lang="tr-TR" dirty="0" smtClean="0"/>
              <a:t>. Göç etmiş, mülteci çocuklar şeklinde gruplandırılabilir</a:t>
            </a:r>
            <a:r>
              <a:rPr lang="tr-TR" dirty="0" smtClean="0"/>
              <a:t>.</a:t>
            </a:r>
          </a:p>
          <a:p>
            <a:pPr marL="342900" indent="-342900">
              <a:buAutoNum type="arabicPeriod"/>
            </a:pPr>
            <a:r>
              <a:rPr lang="tr-TR" dirty="0" smtClean="0"/>
              <a:t> </a:t>
            </a:r>
            <a:r>
              <a:rPr lang="tr-TR" dirty="0" smtClean="0"/>
              <a:t>6. Bunun yanı sıra, Davranış bozukluğu, Dikkat Eksikliği ve </a:t>
            </a:r>
            <a:r>
              <a:rPr lang="tr-TR" dirty="0" err="1" smtClean="0"/>
              <a:t>Hiperaktivite</a:t>
            </a:r>
            <a:r>
              <a:rPr lang="tr-TR" dirty="0" smtClean="0"/>
              <a:t> Sendromu, Karşı olma karşıt- olma bozukluğu gibi ruhsal ve davranışsal bozukluğu olan çocuklarda bu gruba dahil edilmektedir.  </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251520" y="188640"/>
            <a:ext cx="7488832" cy="369332"/>
          </a:xfrm>
          <a:prstGeom prst="rect">
            <a:avLst/>
          </a:prstGeom>
        </p:spPr>
        <p:txBody>
          <a:bodyPr wrap="square">
            <a:spAutoFit/>
          </a:bodyPr>
          <a:lstStyle/>
          <a:p>
            <a:r>
              <a:rPr lang="tr-TR" b="1" dirty="0" smtClean="0"/>
              <a:t>Risk Altında Olan Çocukların Sergiledikleri Davranışlar:</a:t>
            </a:r>
            <a:endParaRPr lang="tr-TR" b="1" dirty="0"/>
          </a:p>
        </p:txBody>
      </p:sp>
      <p:sp>
        <p:nvSpPr>
          <p:cNvPr id="5" name="4 Dikdörtgen"/>
          <p:cNvSpPr/>
          <p:nvPr/>
        </p:nvSpPr>
        <p:spPr>
          <a:xfrm>
            <a:off x="251520" y="764704"/>
            <a:ext cx="8352928" cy="923330"/>
          </a:xfrm>
          <a:prstGeom prst="rect">
            <a:avLst/>
          </a:prstGeom>
        </p:spPr>
        <p:txBody>
          <a:bodyPr wrap="square">
            <a:spAutoFit/>
          </a:bodyPr>
          <a:lstStyle/>
          <a:p>
            <a:r>
              <a:rPr lang="tr-TR" dirty="0" smtClean="0"/>
              <a:t>* Okuldan kaçma, * Alkol, madde kullanma * Suç işleme ya da suç işleme eğilimi içinde olma, * Şiddet eğilimi gösterme * Sokakta çalışma, * Evden kaçma, * Kendine zarar verme, * Erken cinsel ilişkide bulunma.</a:t>
            </a:r>
            <a:endParaRPr lang="tr-TR" dirty="0"/>
          </a:p>
        </p:txBody>
      </p:sp>
      <p:sp>
        <p:nvSpPr>
          <p:cNvPr id="6" name="5 Dikdörtgen"/>
          <p:cNvSpPr/>
          <p:nvPr/>
        </p:nvSpPr>
        <p:spPr>
          <a:xfrm>
            <a:off x="395536" y="1916832"/>
            <a:ext cx="1905843" cy="369332"/>
          </a:xfrm>
          <a:prstGeom prst="rect">
            <a:avLst/>
          </a:prstGeom>
        </p:spPr>
        <p:txBody>
          <a:bodyPr wrap="square">
            <a:spAutoFit/>
          </a:bodyPr>
          <a:lstStyle/>
          <a:p>
            <a:r>
              <a:rPr lang="tr-TR" b="1" dirty="0" smtClean="0"/>
              <a:t>Yol Açan Etkenler: </a:t>
            </a:r>
            <a:endParaRPr lang="tr-TR" b="1" dirty="0"/>
          </a:p>
        </p:txBody>
      </p:sp>
      <p:sp>
        <p:nvSpPr>
          <p:cNvPr id="7" name="6 Dikdörtgen"/>
          <p:cNvSpPr/>
          <p:nvPr/>
        </p:nvSpPr>
        <p:spPr>
          <a:xfrm>
            <a:off x="0" y="2348880"/>
            <a:ext cx="4291111" cy="369332"/>
          </a:xfrm>
          <a:prstGeom prst="rect">
            <a:avLst/>
          </a:prstGeom>
        </p:spPr>
        <p:txBody>
          <a:bodyPr wrap="none">
            <a:spAutoFit/>
          </a:bodyPr>
          <a:lstStyle/>
          <a:p>
            <a:r>
              <a:rPr lang="tr-TR" dirty="0" smtClean="0"/>
              <a:t>* Genetik etkenler, * Ailesel etkenler, * Göç,</a:t>
            </a:r>
            <a:endParaRPr lang="tr-TR" dirty="0"/>
          </a:p>
        </p:txBody>
      </p:sp>
      <p:sp>
        <p:nvSpPr>
          <p:cNvPr id="8" name="7 Dikdörtgen"/>
          <p:cNvSpPr/>
          <p:nvPr/>
        </p:nvSpPr>
        <p:spPr>
          <a:xfrm>
            <a:off x="251520" y="2708920"/>
            <a:ext cx="8424936" cy="1200329"/>
          </a:xfrm>
          <a:prstGeom prst="rect">
            <a:avLst/>
          </a:prstGeom>
        </p:spPr>
        <p:txBody>
          <a:bodyPr wrap="square">
            <a:spAutoFit/>
          </a:bodyPr>
          <a:lstStyle/>
          <a:p>
            <a:r>
              <a:rPr lang="tr-TR" dirty="0" smtClean="0"/>
              <a:t>* Psikolojik (Dürtü kontrol eksikliği engellenme eşiğinin düşük olması, sosyal beceri düşüklüğü, huzursuzluk) etkenler * Çevresel(Yoksulluk, ekonomik geleceğin zayıf olması, riskli davranışların o çevre içinde yaygın olması, kabul görme, yüksek riskli arkadaşların varlığı ) etkenler</a:t>
            </a: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179512" y="188640"/>
            <a:ext cx="3021725" cy="369332"/>
          </a:xfrm>
          <a:prstGeom prst="rect">
            <a:avLst/>
          </a:prstGeom>
        </p:spPr>
        <p:txBody>
          <a:bodyPr wrap="none">
            <a:spAutoFit/>
          </a:bodyPr>
          <a:lstStyle/>
          <a:p>
            <a:r>
              <a:rPr lang="tr-TR" b="1" dirty="0" smtClean="0"/>
              <a:t>ŞİDDETE EĞİLİMLİ ÇOCUKLAR </a:t>
            </a:r>
            <a:endParaRPr lang="tr-TR" b="1" dirty="0"/>
          </a:p>
        </p:txBody>
      </p:sp>
      <p:sp>
        <p:nvSpPr>
          <p:cNvPr id="5" name="4 Dikdörtgen"/>
          <p:cNvSpPr/>
          <p:nvPr/>
        </p:nvSpPr>
        <p:spPr>
          <a:xfrm>
            <a:off x="179512" y="692696"/>
            <a:ext cx="8784976" cy="1477328"/>
          </a:xfrm>
          <a:prstGeom prst="rect">
            <a:avLst/>
          </a:prstGeom>
        </p:spPr>
        <p:txBody>
          <a:bodyPr wrap="square">
            <a:spAutoFit/>
          </a:bodyPr>
          <a:lstStyle/>
          <a:p>
            <a:pPr marL="342900" indent="-342900">
              <a:buAutoNum type="arabicPeriod"/>
            </a:pPr>
            <a:r>
              <a:rPr lang="tr-TR" dirty="0" smtClean="0"/>
              <a:t>Saldırgan </a:t>
            </a:r>
            <a:r>
              <a:rPr lang="tr-TR" dirty="0" smtClean="0"/>
              <a:t>ve tepkisel olanlar, dürtülerini kontrol </a:t>
            </a:r>
            <a:r>
              <a:rPr lang="tr-TR" dirty="0" smtClean="0"/>
              <a:t>edemeyenler</a:t>
            </a:r>
          </a:p>
          <a:p>
            <a:pPr marL="342900" indent="-342900">
              <a:buAutoNum type="arabicPeriod"/>
            </a:pPr>
            <a:r>
              <a:rPr lang="tr-TR" dirty="0" smtClean="0"/>
              <a:t>  </a:t>
            </a:r>
            <a:r>
              <a:rPr lang="tr-TR" dirty="0" smtClean="0"/>
              <a:t>Okulda sosyal etkinliklere katılmayıp, dışarıda kalanlar </a:t>
            </a:r>
            <a:endParaRPr lang="tr-TR" dirty="0" smtClean="0"/>
          </a:p>
          <a:p>
            <a:pPr marL="342900" indent="-342900">
              <a:buAutoNum type="arabicPeriod"/>
            </a:pPr>
            <a:r>
              <a:rPr lang="tr-TR" dirty="0" smtClean="0"/>
              <a:t> </a:t>
            </a:r>
            <a:r>
              <a:rPr lang="tr-TR" dirty="0" smtClean="0"/>
              <a:t>Derslerinde sorun yaşayan başarısız öğrenciler </a:t>
            </a:r>
            <a:endParaRPr lang="tr-TR" dirty="0" smtClean="0"/>
          </a:p>
          <a:p>
            <a:pPr marL="342900" indent="-342900">
              <a:buAutoNum type="arabicPeriod"/>
            </a:pPr>
            <a:r>
              <a:rPr lang="tr-TR" dirty="0" smtClean="0"/>
              <a:t> </a:t>
            </a:r>
            <a:r>
              <a:rPr lang="tr-TR" dirty="0" smtClean="0"/>
              <a:t>Evde şiddete uğrayan ya da şiddete şahit olanlar </a:t>
            </a:r>
            <a:endParaRPr lang="tr-TR" dirty="0" smtClean="0"/>
          </a:p>
          <a:p>
            <a:pPr marL="342900" indent="-342900">
              <a:buAutoNum type="arabicPeriod"/>
            </a:pPr>
            <a:r>
              <a:rPr lang="tr-TR" dirty="0" smtClean="0"/>
              <a:t> </a:t>
            </a:r>
            <a:r>
              <a:rPr lang="tr-TR" dirty="0" smtClean="0"/>
              <a:t>Geçmişinde çocukluk istismarına uğrayanlar</a:t>
            </a:r>
            <a:endParaRPr lang="tr-TR" dirty="0"/>
          </a:p>
        </p:txBody>
      </p:sp>
      <p:pic>
        <p:nvPicPr>
          <p:cNvPr id="1026" name="Picture 2" descr="C:\Users\çözüm\Desktop\cocuklarda_siddet_40409968957f375bf57980.jpg"/>
          <p:cNvPicPr>
            <a:picLocks noChangeAspect="1" noChangeArrowheads="1"/>
          </p:cNvPicPr>
          <p:nvPr/>
        </p:nvPicPr>
        <p:blipFill>
          <a:blip r:embed="rId2" cstate="print"/>
          <a:srcRect/>
          <a:stretch>
            <a:fillRect/>
          </a:stretch>
        </p:blipFill>
        <p:spPr bwMode="auto">
          <a:xfrm>
            <a:off x="3203848" y="2636912"/>
            <a:ext cx="5564154" cy="3999235"/>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Dikdörtgen"/>
          <p:cNvSpPr/>
          <p:nvPr/>
        </p:nvSpPr>
        <p:spPr>
          <a:xfrm>
            <a:off x="0" y="188640"/>
            <a:ext cx="3182987" cy="369332"/>
          </a:xfrm>
          <a:prstGeom prst="rect">
            <a:avLst/>
          </a:prstGeom>
        </p:spPr>
        <p:txBody>
          <a:bodyPr wrap="none">
            <a:spAutoFit/>
          </a:bodyPr>
          <a:lstStyle/>
          <a:p>
            <a:r>
              <a:rPr lang="tr-TR" b="1" dirty="0" smtClean="0"/>
              <a:t>Okullarda Şiddeti Önlemek </a:t>
            </a:r>
            <a:r>
              <a:rPr lang="tr-TR" b="1" dirty="0" smtClean="0"/>
              <a:t>İçin </a:t>
            </a:r>
            <a:endParaRPr lang="tr-TR" b="1" dirty="0"/>
          </a:p>
        </p:txBody>
      </p:sp>
      <p:sp>
        <p:nvSpPr>
          <p:cNvPr id="6" name="5 Dikdörtgen"/>
          <p:cNvSpPr/>
          <p:nvPr/>
        </p:nvSpPr>
        <p:spPr>
          <a:xfrm>
            <a:off x="179512" y="548680"/>
            <a:ext cx="8784976" cy="3139321"/>
          </a:xfrm>
          <a:prstGeom prst="rect">
            <a:avLst/>
          </a:prstGeom>
        </p:spPr>
        <p:txBody>
          <a:bodyPr wrap="square">
            <a:spAutoFit/>
          </a:bodyPr>
          <a:lstStyle/>
          <a:p>
            <a:pPr marL="342900" indent="-342900">
              <a:buAutoNum type="arabicPeriod"/>
            </a:pPr>
            <a:r>
              <a:rPr lang="tr-TR" dirty="0" smtClean="0"/>
              <a:t>Öğrencilere</a:t>
            </a:r>
            <a:r>
              <a:rPr lang="tr-TR" dirty="0" smtClean="0"/>
              <a:t>, öğretmenlere ve velilere okulda yaşanan şiddet olaylarının yaygınlığı, şiddetin sebepleri ve sonuçları hakkında doğru ve kapsamlı bilgiler verilmelidir. </a:t>
            </a:r>
            <a:endParaRPr lang="tr-TR" dirty="0" smtClean="0"/>
          </a:p>
          <a:p>
            <a:pPr marL="342900" indent="-342900">
              <a:buAutoNum type="arabicPeriod"/>
            </a:pPr>
            <a:r>
              <a:rPr lang="tr-TR" dirty="0" smtClean="0"/>
              <a:t> </a:t>
            </a:r>
            <a:r>
              <a:rPr lang="tr-TR" dirty="0" smtClean="0"/>
              <a:t>Okulda şiddet sorununun yaygınlığı saptanmalı, şiddet eğilimli ve kurban öğrencilerin şiddete ilişkin tutum ve inançlarının ne olduğu belirlenmelidir. Ek olarak öğrencilerin, okulda şiddetle ne ölçüde etkili mücadele edildiği konusundaki algıları ile ne tür önlemlerin alınması gerektiğine ilişkin düşünceleri belirlenmelidir</a:t>
            </a:r>
            <a:r>
              <a:rPr lang="tr-TR" dirty="0" smtClean="0"/>
              <a:t>.</a:t>
            </a:r>
          </a:p>
          <a:p>
            <a:pPr marL="342900" indent="-342900">
              <a:buAutoNum type="arabicPeriod"/>
            </a:pPr>
            <a:r>
              <a:rPr lang="tr-TR" dirty="0" smtClean="0"/>
              <a:t>  </a:t>
            </a:r>
            <a:r>
              <a:rPr lang="tr-TR" dirty="0" smtClean="0"/>
              <a:t>Şiddete karşı duyarlılığı azaltan yanlış inançlar vardır: Kavga etmek ve saldırganca davranmak, büyüme ve gelişmenin doğal bir parçasıdır; şiddete uğrayanlar belki bir süre acı çekerler ama bunu daha sonra unutacaklarından pek de büyütülecek bir şey değildir; vb. Bu tür yaygın inançların doğru olmadığı başta öğrenciler ve öğretmenler olmak üzere tüm okul personeline anlatılmalı ve bu yanlış inançlar ortadan kaldırılmalıdır.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395536" y="260648"/>
            <a:ext cx="8568952" cy="2308324"/>
          </a:xfrm>
          <a:prstGeom prst="rect">
            <a:avLst/>
          </a:prstGeom>
        </p:spPr>
        <p:txBody>
          <a:bodyPr wrap="square">
            <a:spAutoFit/>
          </a:bodyPr>
          <a:lstStyle/>
          <a:p>
            <a:r>
              <a:rPr lang="tr-TR" dirty="0" smtClean="0"/>
              <a:t>Her toplum çocuklarının güvende ve sağlıklı yetişebilmesi için uygun aile, çevre ve toplum koşullarının sağlanmasını öngörür. Ancak her toplumda bu koşulların yeterli düzeyde sağlanamadığı dezavantajlı ve risk altındaki çocuklar vardır. Bazen ailelerin çeşitli nedenlerle çocukları için uygun olanakları sağlayamaması, bazen de toplumun çocukları yetiştirmede elverişli </a:t>
            </a:r>
            <a:r>
              <a:rPr lang="tr-TR" dirty="0" err="1" smtClean="0"/>
              <a:t>formal</a:t>
            </a:r>
            <a:r>
              <a:rPr lang="tr-TR" dirty="0" smtClean="0"/>
              <a:t> ve </a:t>
            </a:r>
            <a:r>
              <a:rPr lang="tr-TR" dirty="0" err="1" smtClean="0"/>
              <a:t>informal</a:t>
            </a:r>
            <a:r>
              <a:rPr lang="tr-TR" dirty="0" smtClean="0"/>
              <a:t> kaynakları oluşturamamasından dolayı çocuklar için gerekli güvenli ortam sağlanamamaktadır. Toplum sistemi çocukların yetiştirilmesinde anne babaya yardımcı olmak, çocuklar için elverişli ortamlar oluşturmak, olumsuz koşulları ortadan kaldırmak gibi görevleri üstlenmelidir.</a:t>
            </a:r>
            <a:endParaRPr lang="tr-TR" dirty="0"/>
          </a:p>
        </p:txBody>
      </p:sp>
      <p:pic>
        <p:nvPicPr>
          <p:cNvPr id="2050" name="Picture 2" descr="C:\Users\çözüm\Desktop\cartoon-student-illustrator-vector-181020.jpg"/>
          <p:cNvPicPr>
            <a:picLocks noChangeAspect="1" noChangeArrowheads="1"/>
          </p:cNvPicPr>
          <p:nvPr/>
        </p:nvPicPr>
        <p:blipFill>
          <a:blip r:embed="rId2" cstate="print"/>
          <a:srcRect/>
          <a:stretch>
            <a:fillRect/>
          </a:stretch>
        </p:blipFill>
        <p:spPr bwMode="auto">
          <a:xfrm>
            <a:off x="4283968" y="3789040"/>
            <a:ext cx="4048125" cy="268605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çözüm\Desktop\6376.png_300.png"/>
          <p:cNvPicPr>
            <a:picLocks noChangeAspect="1" noChangeArrowheads="1"/>
          </p:cNvPicPr>
          <p:nvPr/>
        </p:nvPicPr>
        <p:blipFill>
          <a:blip r:embed="rId2" cstate="print"/>
          <a:srcRect/>
          <a:stretch>
            <a:fillRect/>
          </a:stretch>
        </p:blipFill>
        <p:spPr bwMode="auto">
          <a:xfrm>
            <a:off x="323528" y="548680"/>
            <a:ext cx="7848872" cy="496446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508</Words>
  <Application>Microsoft Office PowerPoint</Application>
  <PresentationFormat>Ekran Gösterisi (4:3)</PresentationFormat>
  <Paragraphs>25</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OKULLARDAKİ DEZAVANTAJLI VE RİSK ALTINDAKİ ÇOCUKLAR</vt:lpstr>
      <vt:lpstr>Slayt 2</vt:lpstr>
      <vt:lpstr>Slayt 3</vt:lpstr>
      <vt:lpstr>Slayt 4</vt:lpstr>
      <vt:lpstr>Slayt 5</vt:lpstr>
      <vt:lpstr>Slayt 6</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OKULLARDAKİ DEZAVANTAJLI VE RİSK ALTINDAKİ ÇOCUKLAR</dc:title>
  <dc:creator>çözüm</dc:creator>
  <cp:lastModifiedBy>çözüm</cp:lastModifiedBy>
  <cp:revision>7</cp:revision>
  <dcterms:created xsi:type="dcterms:W3CDTF">2022-01-09T16:42:59Z</dcterms:created>
  <dcterms:modified xsi:type="dcterms:W3CDTF">2022-01-09T17:44:42Z</dcterms:modified>
</cp:coreProperties>
</file>